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480" r:id="rId5"/>
    <p:sldId id="499" r:id="rId6"/>
    <p:sldId id="511" r:id="rId7"/>
    <p:sldId id="498" r:id="rId8"/>
    <p:sldId id="509" r:id="rId9"/>
    <p:sldId id="485" r:id="rId10"/>
    <p:sldId id="517" r:id="rId11"/>
    <p:sldId id="510" r:id="rId12"/>
    <p:sldId id="495" r:id="rId13"/>
    <p:sldId id="506" r:id="rId14"/>
    <p:sldId id="507" r:id="rId15"/>
    <p:sldId id="512" r:id="rId16"/>
    <p:sldId id="500" r:id="rId17"/>
    <p:sldId id="505" r:id="rId18"/>
    <p:sldId id="513" r:id="rId19"/>
    <p:sldId id="523" r:id="rId20"/>
    <p:sldId id="501" r:id="rId21"/>
    <p:sldId id="518" r:id="rId22"/>
    <p:sldId id="508" r:id="rId23"/>
    <p:sldId id="520" r:id="rId24"/>
    <p:sldId id="521" r:id="rId25"/>
    <p:sldId id="514" r:id="rId26"/>
    <p:sldId id="502" r:id="rId27"/>
    <p:sldId id="515" r:id="rId28"/>
    <p:sldId id="503" r:id="rId29"/>
    <p:sldId id="522" r:id="rId30"/>
    <p:sldId id="516" r:id="rId31"/>
    <p:sldId id="504" r:id="rId3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rit Veneboer" initials="GV" lastIdx="1" clrIdx="0"/>
  <p:cmAuthor id="1" name="Mark Hulsen" initials="MH" lastIdx="2" clrIdx="1"/>
  <p:cmAuthor id="2" name="Jos ter Haar" initials="JtH" lastIdx="12" clrIdx="2">
    <p:extLst>
      <p:ext uri="{19B8F6BF-5375-455C-9EA6-DF929625EA0E}">
        <p15:presenceInfo xmlns:p15="http://schemas.microsoft.com/office/powerpoint/2012/main" userId="Jos ter Ha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3300"/>
    <a:srgbClr val="47B968"/>
    <a:srgbClr val="0070C0"/>
    <a:srgbClr val="3399FF"/>
    <a:srgbClr val="F8FEC0"/>
    <a:srgbClr val="33CC33"/>
    <a:srgbClr val="F07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86353" autoAdjust="0"/>
  </p:normalViewPr>
  <p:slideViewPr>
    <p:cSldViewPr>
      <p:cViewPr varScale="1">
        <p:scale>
          <a:sx n="86" d="100"/>
          <a:sy n="86" d="100"/>
        </p:scale>
        <p:origin x="16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8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10/05/2017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AB7EC-FFD7-438B-96AB-F882F8C7F7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4006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10/05/2017</a:t>
            </a: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3EEAA-2D6E-46EC-AE77-91652BF04DB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280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05/12/2017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3EEAA-2D6E-46EC-AE77-91652BF04D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2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none" dirty="0"/>
              <a:t>Ellen:</a:t>
            </a:r>
          </a:p>
          <a:p>
            <a:r>
              <a:rPr lang="nl-NL" dirty="0"/>
              <a:t>Verschillende groepen toelichten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2FD56-DBD9-448D-A3B3-46DB4D5565B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17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631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4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2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0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7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3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7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7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64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5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6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232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DB9A-2307-4C00-AFCE-A9654D982EE9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32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DB36-C914-468B-8661-E2EA9285475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sbb-beeld-cmyk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64000"/>
            <a:ext cx="304800" cy="3048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62000" cy="120000"/>
          </a:xfrm>
          <a:prstGeom prst="rect">
            <a:avLst/>
          </a:prstGeom>
          <a:gradFill>
            <a:gsLst>
              <a:gs pos="54000">
                <a:schemeClr val="accent1"/>
              </a:gs>
              <a:gs pos="89000">
                <a:schemeClr val="accent2"/>
              </a:gs>
              <a:gs pos="100000">
                <a:schemeClr val="accent3">
                  <a:lumMod val="60000"/>
                  <a:lumOff val="40000"/>
                </a:schemeClr>
              </a:gs>
              <a:gs pos="18000">
                <a:schemeClr val="accent4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6765384"/>
            <a:ext cx="9162000" cy="120000"/>
          </a:xfrm>
          <a:prstGeom prst="rect">
            <a:avLst/>
          </a:prstGeom>
          <a:gradFill>
            <a:gsLst>
              <a:gs pos="86000">
                <a:schemeClr val="accent1"/>
              </a:gs>
              <a:gs pos="100000">
                <a:schemeClr val="accent2"/>
              </a:gs>
              <a:gs pos="56000">
                <a:schemeClr val="accent4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98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-bb.nl/bedrijven/erkenning/leerbedrijf-worden" TargetMode="External"/><Relationship Id="rId2" Type="http://schemas.openxmlformats.org/officeDocument/2006/relationships/hyperlink" Target="https://www.s-bb.nl/bedrijven/erkenning/voorwaarden-voor-erkenn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-bb.nl/bedrijven/beroepspraktijkvorming/basisworkshops-voor-praktijkopleide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rkverkenner.beroepeninbeeld.n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03848" y="1961456"/>
            <a:ext cx="5216546" cy="2259632"/>
          </a:xfrm>
        </p:spPr>
        <p:txBody>
          <a:bodyPr>
            <a:normAutofit fontScale="90000"/>
          </a:bodyPr>
          <a:lstStyle/>
          <a:p>
            <a:r>
              <a:rPr lang="nl-NL" dirty="0"/>
              <a:t>Aan de slag met maatwerk met de praktijkverklaring </a:t>
            </a:r>
            <a:br>
              <a:rPr lang="nl-NL" dirty="0"/>
            </a:br>
            <a:r>
              <a:rPr lang="nl-NL" dirty="0"/>
              <a:t>in de regio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03848" y="4581127"/>
            <a:ext cx="5308572" cy="103205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nl-NL" sz="2200" dirty="0"/>
              <a:t>vergroten kansen op de arbeidsmarkt </a:t>
            </a:r>
          </a:p>
          <a:p>
            <a:pPr>
              <a:spcBef>
                <a:spcPts val="0"/>
              </a:spcBef>
            </a:pPr>
            <a:r>
              <a:rPr lang="nl-NL" sz="2200" dirty="0"/>
              <a:t>voor werkzoekenden en werkenden zonder startkwalificatie</a:t>
            </a:r>
          </a:p>
          <a:p>
            <a:endParaRPr lang="nl-NL" sz="2000" dirty="0"/>
          </a:p>
        </p:txBody>
      </p:sp>
      <p:pic>
        <p:nvPicPr>
          <p:cNvPr id="6" name="Afbeelding 5" descr="sbb-logo-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21" y="233104"/>
            <a:ext cx="5400600" cy="87245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499992" y="6117299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0" y="116632"/>
            <a:ext cx="2811839" cy="5496546"/>
            <a:chOff x="-24681" y="153374"/>
            <a:chExt cx="2811839" cy="5496546"/>
          </a:xfrm>
        </p:grpSpPr>
        <p:pic>
          <p:nvPicPr>
            <p:cNvPr id="10" name="Afbeelding 9"/>
            <p:cNvPicPr/>
            <p:nvPr/>
          </p:nvPicPr>
          <p:blipFill rotWithShape="1">
            <a:blip r:embed="rId3"/>
            <a:srcRect l="22817" t="16761" r="22289" b="6489"/>
            <a:stretch/>
          </p:blipFill>
          <p:spPr bwMode="auto">
            <a:xfrm>
              <a:off x="-9693" y="3803653"/>
              <a:ext cx="2770480" cy="18462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Afbeelding 10"/>
            <p:cNvPicPr/>
            <p:nvPr/>
          </p:nvPicPr>
          <p:blipFill rotWithShape="1">
            <a:blip r:embed="rId4"/>
            <a:srcRect l="21648" t="16761" r="18816" b="5901"/>
            <a:stretch/>
          </p:blipFill>
          <p:spPr bwMode="auto">
            <a:xfrm>
              <a:off x="-24681" y="153374"/>
              <a:ext cx="2811839" cy="18448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Afbeelding 11"/>
            <p:cNvPicPr/>
            <p:nvPr/>
          </p:nvPicPr>
          <p:blipFill rotWithShape="1">
            <a:blip r:embed="rId5"/>
            <a:srcRect l="18188" t="17055" r="18981" b="7959"/>
            <a:stretch/>
          </p:blipFill>
          <p:spPr bwMode="auto">
            <a:xfrm>
              <a:off x="0" y="1958829"/>
              <a:ext cx="2764361" cy="18448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77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Leerbedrijf worden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Voorwaarden voor erkenning</a:t>
            </a:r>
            <a:br>
              <a:rPr lang="nl-NL" dirty="0"/>
            </a:br>
            <a:r>
              <a:rPr lang="nl-NL" dirty="0">
                <a:hlinkClick r:id="rId2"/>
              </a:rPr>
              <a:t>https://www.s-bb.nl/bedrijven/erkenning/voorwaarden-voor-erkenning</a:t>
            </a:r>
            <a:endParaRPr lang="nl-NL" dirty="0"/>
          </a:p>
          <a:p>
            <a:r>
              <a:rPr lang="nl-NL" dirty="0"/>
              <a:t>Leerbedrijf worden</a:t>
            </a:r>
            <a:br>
              <a:rPr lang="nl-NL" dirty="0"/>
            </a:br>
            <a:r>
              <a:rPr lang="nl-NL" dirty="0">
                <a:hlinkClick r:id="rId3"/>
              </a:rPr>
              <a:t>https://www.s-bb.nl/bedrijven/erkenning/leerbedrijf-worden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29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Praktijkopleiders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Ondersteuning praktijkopleiders</a:t>
            </a:r>
            <a:br>
              <a:rPr lang="nl-NL" dirty="0"/>
            </a:br>
            <a:r>
              <a:rPr lang="nl-NL" dirty="0">
                <a:hlinkClick r:id="rId2"/>
              </a:rPr>
              <a:t>https://www.s-bb.nl/bedrijven/beroepspraktijkvorming/basisworkshops-voor-praktijkopleiders</a:t>
            </a:r>
            <a:endParaRPr lang="nl-NL" dirty="0"/>
          </a:p>
          <a:p>
            <a:r>
              <a:rPr lang="nl-NL" dirty="0"/>
              <a:t>SBB Stagecoach</a:t>
            </a:r>
          </a:p>
          <a:p>
            <a:r>
              <a:rPr lang="nl-NL" dirty="0"/>
              <a:t>Adviseurs praktijkleren</a:t>
            </a:r>
          </a:p>
        </p:txBody>
      </p:sp>
    </p:spTree>
    <p:extLst>
      <p:ext uri="{BB962C8B-B14F-4D97-AF65-F5344CB8AC3E}">
        <p14:creationId xmlns:p14="http://schemas.microsoft.com/office/powerpoint/2010/main" val="22278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Werkzoekenden en werkenden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55173"/>
              </p:ext>
            </p:extLst>
          </p:nvPr>
        </p:nvGraphicFramePr>
        <p:xfrm>
          <a:off x="457200" y="1417639"/>
          <a:ext cx="8229600" cy="45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Wat is praktijkleren?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Werkgevers benaderen, selecteren, erkennen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1" dirty="0"/>
                        <a:t>Werkzoekenden, werkenden en </a:t>
                      </a:r>
                      <a:r>
                        <a:rPr lang="nl-NL" sz="2200" b="1" dirty="0" err="1"/>
                        <a:t>kansberoepen</a:t>
                      </a:r>
                      <a:endParaRPr lang="nl-NL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</a:t>
                      </a:r>
                      <a:r>
                        <a:rPr lang="nl-NL" sz="2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inrichten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begeleiden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afronden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Afronding en vervolg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nl-NL" dirty="0"/>
              <a:t>2. Werkzoekenden en </a:t>
            </a:r>
            <a:r>
              <a:rPr lang="nl-NL" dirty="0" err="1"/>
              <a:t>kansberoepen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0" t="54856" r="-630" b="-89"/>
          <a:stretch/>
        </p:blipFill>
        <p:spPr>
          <a:xfrm>
            <a:off x="731920" y="3573016"/>
            <a:ext cx="7680160" cy="255314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826569" y="1916832"/>
            <a:ext cx="5490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200" dirty="0"/>
              <a:t>SBB Werkverkenner</a:t>
            </a:r>
          </a:p>
          <a:p>
            <a:pPr algn="ctr"/>
            <a:r>
              <a:rPr lang="nl-NL" sz="2200" dirty="0">
                <a:hlinkClick r:id="rId3"/>
              </a:rPr>
              <a:t>https://werkverkenner.beroepeninbeeld.nl/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4577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Beroepsinformatie:</a:t>
            </a:r>
            <a:br>
              <a:rPr lang="nl-NL" dirty="0"/>
            </a:br>
            <a:r>
              <a:rPr lang="nl-NL" dirty="0"/>
              <a:t>Kiesmbo.nl</a:t>
            </a: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16931" t="7995" r="18121" b="5160"/>
          <a:stretch/>
        </p:blipFill>
        <p:spPr bwMode="auto">
          <a:xfrm>
            <a:off x="611560" y="1628800"/>
            <a:ext cx="7920880" cy="4747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40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Maatwerktraject inrichten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82554"/>
              </p:ext>
            </p:extLst>
          </p:nvPr>
        </p:nvGraphicFramePr>
        <p:xfrm>
          <a:off x="457200" y="1417639"/>
          <a:ext cx="8229600" cy="45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Wat is praktijkleren?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Werkgevers benaderen, selecteren, erkennen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Werkzoekenden, werkenden en </a:t>
                      </a:r>
                      <a:r>
                        <a:rPr lang="nl-NL" sz="2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kansberoepen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1" dirty="0"/>
                        <a:t>Maatwerktraject</a:t>
                      </a:r>
                      <a:r>
                        <a:rPr lang="nl-NL" sz="2200" b="1" baseline="0" dirty="0"/>
                        <a:t> inrichten</a:t>
                      </a:r>
                      <a:endParaRPr lang="nl-NL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begeleiden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afronden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Afronding en vervolg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0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6931" t="18764" r="22432" b="6337"/>
          <a:stretch/>
        </p:blipFill>
        <p:spPr>
          <a:xfrm>
            <a:off x="-108519" y="188644"/>
            <a:ext cx="9223755" cy="6480719"/>
          </a:xfrm>
          <a:prstGeom prst="rect">
            <a:avLst/>
          </a:prstGeom>
        </p:spPr>
      </p:pic>
      <p:sp>
        <p:nvSpPr>
          <p:cNvPr id="3" name="Pijl-rechts 6"/>
          <p:cNvSpPr/>
          <p:nvPr/>
        </p:nvSpPr>
        <p:spPr bwMode="auto">
          <a:xfrm>
            <a:off x="150747" y="5085183"/>
            <a:ext cx="1080120" cy="64807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nl-N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nl-NL" dirty="0"/>
              <a:t>3. Maatwerktraject inrichten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Mbo-opleiding (</a:t>
            </a:r>
            <a:r>
              <a:rPr lang="nl-NL" dirty="0" err="1"/>
              <a:t>crebo</a:t>
            </a:r>
            <a:r>
              <a:rPr lang="nl-NL" dirty="0"/>
              <a:t>) kiezen:</a:t>
            </a:r>
          </a:p>
          <a:p>
            <a:pPr marL="514350" indent="-514350">
              <a:buAutoNum type="alphaLcPeriod"/>
            </a:pPr>
            <a:r>
              <a:rPr lang="nl-NL" dirty="0"/>
              <a:t>Voor welke </a:t>
            </a:r>
            <a:r>
              <a:rPr lang="nl-NL" dirty="0" err="1"/>
              <a:t>crebo’s</a:t>
            </a:r>
            <a:r>
              <a:rPr lang="nl-NL" dirty="0"/>
              <a:t> is leerbedrijf reeds erkend?</a:t>
            </a:r>
          </a:p>
          <a:p>
            <a:pPr marL="514350" indent="-514350">
              <a:buAutoNum type="alphaLcPeriod"/>
            </a:pPr>
            <a:r>
              <a:rPr lang="nl-NL" dirty="0"/>
              <a:t>Zoek in kwalificaties.s-bb.nl</a:t>
            </a:r>
          </a:p>
          <a:p>
            <a:pPr marL="514350" indent="-514350">
              <a:buAutoNum type="alphaLcPeriod"/>
            </a:pPr>
            <a:r>
              <a:rPr lang="nl-NL" dirty="0"/>
              <a:t>Raadpleeg de SBB adviseur, mbo-school</a:t>
            </a:r>
          </a:p>
        </p:txBody>
      </p:sp>
    </p:spTree>
    <p:extLst>
      <p:ext uri="{BB962C8B-B14F-4D97-AF65-F5344CB8AC3E}">
        <p14:creationId xmlns:p14="http://schemas.microsoft.com/office/powerpoint/2010/main" val="13461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Maatwerktraject inrichten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Werkprocessen kiezen:</a:t>
            </a:r>
          </a:p>
          <a:p>
            <a:pPr marL="514350" indent="-514350">
              <a:buAutoNum type="alphaLcPeriod"/>
            </a:pPr>
            <a:r>
              <a:rPr lang="nl-NL" dirty="0"/>
              <a:t>Gebruik overzicht uit stagemarkt.nl ingeval van erkend leerbedrijf</a:t>
            </a:r>
          </a:p>
          <a:p>
            <a:pPr marL="514350" indent="-514350">
              <a:buAutoNum type="alphaLcPeriod"/>
            </a:pPr>
            <a:r>
              <a:rPr lang="nl-NL" dirty="0"/>
              <a:t>Gebruik overzicht kwalificatie uit kwalificatiedossier</a:t>
            </a:r>
          </a:p>
          <a:p>
            <a:pPr marL="514350" indent="-514350">
              <a:buAutoNum type="alphaLcPeriod"/>
            </a:pPr>
            <a:r>
              <a:rPr lang="nl-NL" dirty="0"/>
              <a:t>Gebruik begeleidingsdocument uit Praktijkloket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8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Inschrijven bij mbo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Opstellen en afsluiten onderwijsovereenkomst en praktijkovereenkomst</a:t>
            </a:r>
          </a:p>
          <a:p>
            <a:r>
              <a:rPr lang="nl-NL" dirty="0"/>
              <a:t>Inschrijven bij DUO op OVO/ODT</a:t>
            </a:r>
          </a:p>
        </p:txBody>
      </p:sp>
    </p:spTree>
    <p:extLst>
      <p:ext uri="{BB962C8B-B14F-4D97-AF65-F5344CB8AC3E}">
        <p14:creationId xmlns:p14="http://schemas.microsoft.com/office/powerpoint/2010/main" val="36063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13904"/>
              </p:ext>
            </p:extLst>
          </p:nvPr>
        </p:nvGraphicFramePr>
        <p:xfrm>
          <a:off x="457200" y="1417639"/>
          <a:ext cx="8229600" cy="45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rgbClr val="C00000"/>
                          </a:solidFill>
                        </a:rPr>
                        <a:t>Wat is praktijkleren?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Werkgevers benaderen, selecteren, erkennen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Werkzoekenden, werkenden en </a:t>
                      </a:r>
                      <a:r>
                        <a:rPr lang="nl-NL" sz="2200" dirty="0" err="1"/>
                        <a:t>kansberoepen</a:t>
                      </a:r>
                      <a:endParaRPr lang="nl-NL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Maatwerktraject</a:t>
                      </a:r>
                      <a:r>
                        <a:rPr lang="nl-NL" sz="2200" baseline="0" dirty="0"/>
                        <a:t> inrichten</a:t>
                      </a:r>
                      <a:endParaRPr lang="nl-NL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Maatwerktraject begeleiden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Maatwerktraject afronden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Afronding en vervolg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2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 noGrp="1"/>
          </p:cNvSpPr>
          <p:nvPr>
            <p:ph type="title"/>
          </p:nvPr>
        </p:nvSpPr>
        <p:spPr>
          <a:xfrm>
            <a:off x="-177291" y="218410"/>
            <a:ext cx="9587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+mn-lt"/>
              </a:rPr>
              <a:t>Kwalificatie</a:t>
            </a:r>
            <a:br>
              <a:rPr lang="nl-NL" sz="3200" b="1" dirty="0">
                <a:latin typeface="+mn-lt"/>
              </a:rPr>
            </a:br>
            <a:endParaRPr lang="nl-NL" sz="3200" b="1" dirty="0">
              <a:latin typeface="+mn-lt"/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16932" t="44444" r="6480" b="21458"/>
          <a:stretch/>
        </p:blipFill>
        <p:spPr bwMode="auto">
          <a:xfrm>
            <a:off x="762576" y="4171950"/>
            <a:ext cx="7721674" cy="2065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16931" t="32922" r="6746" b="21223"/>
          <a:stretch/>
        </p:blipFill>
        <p:spPr bwMode="auto">
          <a:xfrm>
            <a:off x="755576" y="1268760"/>
            <a:ext cx="7721674" cy="2903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vak 1"/>
          <p:cNvSpPr txBox="1"/>
          <p:nvPr/>
        </p:nvSpPr>
        <p:spPr>
          <a:xfrm rot="20495964">
            <a:off x="254588" y="1386067"/>
            <a:ext cx="2160240" cy="369332"/>
          </a:xfrm>
          <a:prstGeom prst="rect">
            <a:avLst/>
          </a:prstGeom>
          <a:solidFill>
            <a:srgbClr val="47B968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Entree dossier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31963" y="3510851"/>
            <a:ext cx="2160240" cy="369332"/>
          </a:xfrm>
          <a:prstGeom prst="rect">
            <a:avLst/>
          </a:prstGeom>
          <a:solidFill>
            <a:srgbClr val="47B968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Basisdeel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31963" y="5262275"/>
            <a:ext cx="2160240" cy="369332"/>
          </a:xfrm>
          <a:prstGeom prst="rect">
            <a:avLst/>
          </a:prstGeom>
          <a:solidFill>
            <a:srgbClr val="47B968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Profieldeel</a:t>
            </a:r>
          </a:p>
        </p:txBody>
      </p:sp>
      <p:sp>
        <p:nvSpPr>
          <p:cNvPr id="11" name="Ovaal 10"/>
          <p:cNvSpPr/>
          <p:nvPr/>
        </p:nvSpPr>
        <p:spPr>
          <a:xfrm>
            <a:off x="3373361" y="2562527"/>
            <a:ext cx="5544616" cy="36472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438527" y="3695517"/>
            <a:ext cx="270547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Werkprocessen in de praktijk, geen examens</a:t>
            </a:r>
          </a:p>
          <a:p>
            <a:r>
              <a:rPr lang="nl-NL" b="1" dirty="0"/>
              <a:t>= praktijkverklaring</a:t>
            </a:r>
          </a:p>
        </p:txBody>
      </p:sp>
      <p:sp>
        <p:nvSpPr>
          <p:cNvPr id="13" name="Ovaal 12"/>
          <p:cNvSpPr/>
          <p:nvPr/>
        </p:nvSpPr>
        <p:spPr>
          <a:xfrm>
            <a:off x="231962" y="836713"/>
            <a:ext cx="8912037" cy="51945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458085" y="897011"/>
            <a:ext cx="2705472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Totaal: theorie, praktijk, algemene vakken + mbo-examens </a:t>
            </a:r>
            <a:br>
              <a:rPr lang="nl-NL" b="1" dirty="0"/>
            </a:br>
            <a:r>
              <a:rPr lang="nl-NL" b="1" dirty="0"/>
              <a:t>= mbo-diploma</a:t>
            </a:r>
          </a:p>
        </p:txBody>
      </p:sp>
    </p:spTree>
    <p:extLst>
      <p:ext uri="{BB962C8B-B14F-4D97-AF65-F5344CB8AC3E}">
        <p14:creationId xmlns:p14="http://schemas.microsoft.com/office/powerpoint/2010/main" val="36380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16931" t="24691" r="5953" b="5937"/>
          <a:stretch/>
        </p:blipFill>
        <p:spPr bwMode="auto">
          <a:xfrm>
            <a:off x="107504" y="274639"/>
            <a:ext cx="9036496" cy="6120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al 4"/>
          <p:cNvSpPr/>
          <p:nvPr/>
        </p:nvSpPr>
        <p:spPr>
          <a:xfrm>
            <a:off x="107504" y="3140968"/>
            <a:ext cx="8982744" cy="21602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376156" y="4921304"/>
            <a:ext cx="2512368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Beoordelingscriteria voor de praktijkopleider</a:t>
            </a:r>
          </a:p>
        </p:txBody>
      </p:sp>
      <p:sp>
        <p:nvSpPr>
          <p:cNvPr id="7" name="Ovaal 6"/>
          <p:cNvSpPr/>
          <p:nvPr/>
        </p:nvSpPr>
        <p:spPr>
          <a:xfrm>
            <a:off x="1900" y="2958406"/>
            <a:ext cx="1113716" cy="75862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6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Maatwerktraject begeleiden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63994"/>
              </p:ext>
            </p:extLst>
          </p:nvPr>
        </p:nvGraphicFramePr>
        <p:xfrm>
          <a:off x="457200" y="1417639"/>
          <a:ext cx="8229600" cy="45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Wat is praktijkleren?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Werkgevers benaderen, selecteren, erkennen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Werkzoekenden, werkenden en </a:t>
                      </a:r>
                      <a:r>
                        <a:rPr lang="nl-NL" sz="2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kansberoepen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</a:t>
                      </a:r>
                      <a:r>
                        <a:rPr lang="nl-NL" sz="2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inrichten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1" dirty="0"/>
                        <a:t>Maatwerktraject begeleiden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afronden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Afronding en vervolg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4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nl-NL" dirty="0"/>
              <a:t>4. Maatwerktraject begeleiden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Optie: door praktijkopleider en jobcoach (onder verantwoordelijkheid van mbo-school)</a:t>
            </a:r>
          </a:p>
          <a:p>
            <a:r>
              <a:rPr lang="nl-NL" dirty="0"/>
              <a:t>Optie: door praktijkopleider en </a:t>
            </a:r>
            <a:r>
              <a:rPr lang="nl-NL" dirty="0" err="1"/>
              <a:t>bpv</a:t>
            </a:r>
            <a:r>
              <a:rPr lang="nl-NL" dirty="0"/>
              <a:t>-docent</a:t>
            </a:r>
          </a:p>
          <a:p>
            <a:r>
              <a:rPr lang="nl-NL" dirty="0"/>
              <a:t>Bewaken voortgang praktijkleren (bijv. periodieke voortgangsgesprekken)</a:t>
            </a:r>
          </a:p>
          <a:p>
            <a:r>
              <a:rPr lang="nl-NL" dirty="0"/>
              <a:t>Bewaken kwaliteit uitvoering praktijkleren (inzetten begeleidingsdocument)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51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Maatwerktraject afronden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66949"/>
              </p:ext>
            </p:extLst>
          </p:nvPr>
        </p:nvGraphicFramePr>
        <p:xfrm>
          <a:off x="457200" y="1417639"/>
          <a:ext cx="8229600" cy="45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Wat is praktijkleren?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Werkgevers benaderen, selecteren, erkennen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Werkzoekenden, werkenden en </a:t>
                      </a:r>
                      <a:r>
                        <a:rPr lang="nl-NL" sz="2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kansberoepen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</a:t>
                      </a:r>
                      <a:r>
                        <a:rPr lang="nl-NL" sz="2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inrichten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begeleiden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1" dirty="0"/>
                        <a:t>Maatwerktraject afronden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Afronding en vervolg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5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nl-NL" dirty="0"/>
              <a:t>5. Maatwerktraject afronden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Genereren praktijkverklaring uit Praktijkloket MBO (SBB) door mbo</a:t>
            </a:r>
          </a:p>
          <a:p>
            <a:r>
              <a:rPr lang="nl-NL" dirty="0"/>
              <a:t>Ondertekenen praktijkverklaring door praktijkopleider</a:t>
            </a:r>
          </a:p>
          <a:p>
            <a:r>
              <a:rPr lang="nl-NL" dirty="0"/>
              <a:t>Afgeven mbo-verklaring door mbo (voorblad mbo-verklaring + praktijkverklaring)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3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32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0" y="6149556"/>
            <a:ext cx="9144000" cy="527289"/>
            <a:chOff x="0" y="6149556"/>
            <a:chExt cx="9144000" cy="527289"/>
          </a:xfrm>
        </p:grpSpPr>
        <p:cxnSp>
          <p:nvCxnSpPr>
            <p:cNvPr id="5" name="Rechte verbindingslijn 4"/>
            <p:cNvCxnSpPr/>
            <p:nvPr/>
          </p:nvCxnSpPr>
          <p:spPr>
            <a:xfrm flipV="1">
              <a:off x="0" y="6668219"/>
              <a:ext cx="9144000" cy="8626"/>
            </a:xfrm>
            <a:prstGeom prst="line">
              <a:avLst/>
            </a:prstGeom>
            <a:ln w="3810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 flipV="1">
              <a:off x="0" y="6354433"/>
              <a:ext cx="9144000" cy="25879"/>
            </a:xfrm>
            <a:prstGeom prst="line">
              <a:avLst/>
            </a:prstGeom>
            <a:ln w="279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V="1">
              <a:off x="0" y="6149556"/>
              <a:ext cx="9144000" cy="32349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/>
          <p:cNvPicPr/>
          <p:nvPr/>
        </p:nvPicPr>
        <p:blipFill rotWithShape="1">
          <a:blip r:embed="rId3"/>
          <a:srcRect l="34392" t="13169" r="33201" b="4997"/>
          <a:stretch/>
        </p:blipFill>
        <p:spPr bwMode="auto">
          <a:xfrm>
            <a:off x="2339752" y="435935"/>
            <a:ext cx="4464496" cy="558535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00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 en vervolg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71028"/>
              </p:ext>
            </p:extLst>
          </p:nvPr>
        </p:nvGraphicFramePr>
        <p:xfrm>
          <a:off x="457200" y="1417639"/>
          <a:ext cx="8229600" cy="45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Wat is praktijkleren?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Werkgevers benaderen, selecteren, erkennen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Werkzoekenden, werkenden en </a:t>
                      </a:r>
                      <a:r>
                        <a:rPr lang="nl-NL" sz="2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kansberoepen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</a:t>
                      </a:r>
                      <a:r>
                        <a:rPr lang="nl-NL" sz="2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inrichten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begeleiden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afronden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1" dirty="0"/>
                        <a:t>Afronding en vervolg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1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nl-NL" dirty="0"/>
              <a:t>6. Afronding en vervolg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Bespreken mogelijkheden doorontwikkeling</a:t>
            </a:r>
          </a:p>
          <a:p>
            <a:r>
              <a:rPr lang="nl-NL" dirty="0"/>
              <a:t>Afsluiten arbeidsovereenkomst</a:t>
            </a:r>
          </a:p>
          <a:p>
            <a:r>
              <a:rPr lang="nl-NL" dirty="0"/>
              <a:t>Condities en voorwaarden voor plaatsing invullen</a:t>
            </a:r>
          </a:p>
        </p:txBody>
      </p:sp>
    </p:spTree>
    <p:extLst>
      <p:ext uri="{BB962C8B-B14F-4D97-AF65-F5344CB8AC3E}">
        <p14:creationId xmlns:p14="http://schemas.microsoft.com/office/powerpoint/2010/main" val="22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praktijkleren?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3158"/>
              </p:ext>
            </p:extLst>
          </p:nvPr>
        </p:nvGraphicFramePr>
        <p:xfrm>
          <a:off x="457200" y="1417639"/>
          <a:ext cx="8229600" cy="45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1" dirty="0">
                          <a:solidFill>
                            <a:srgbClr val="C00000"/>
                          </a:solidFill>
                        </a:rPr>
                        <a:t>Wat is praktijkleren?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Werkgevers benaderen, selecteren, erkennen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Werkzoekenden,</a:t>
                      </a:r>
                      <a:r>
                        <a:rPr lang="nl-NL" sz="2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werkenden</a:t>
                      </a:r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en </a:t>
                      </a:r>
                      <a:r>
                        <a:rPr lang="nl-NL" sz="2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kansberoepen</a:t>
                      </a:r>
                      <a:endParaRPr lang="nl-NL" sz="2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Maatwerktraject</a:t>
                      </a:r>
                      <a:r>
                        <a:rPr lang="nl-NL" sz="2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inrichten</a:t>
                      </a:r>
                      <a:endParaRPr lang="nl-NL" sz="2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Maatwerktraject begeleiden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Maatwerktraject afronden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Afronding en vervolg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7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67" y="188640"/>
            <a:ext cx="9144001" cy="6509401"/>
          </a:xfrm>
          <a:prstGeom prst="rect">
            <a:avLst/>
          </a:prstGeom>
        </p:spPr>
      </p:pic>
      <p:sp>
        <p:nvSpPr>
          <p:cNvPr id="5" name="Tijdelijke aanduiding voor inhoud 3"/>
          <p:cNvSpPr txBox="1">
            <a:spLocks/>
          </p:cNvSpPr>
          <p:nvPr/>
        </p:nvSpPr>
        <p:spPr>
          <a:xfrm rot="647557">
            <a:off x="7591152" y="1319123"/>
            <a:ext cx="1386798" cy="8447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8A0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626367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6C0"/>
              </a:buClr>
              <a:buFont typeface="Arial" panose="020B0604020202020204" pitchFamily="34" charset="0"/>
              <a:buChar char="–"/>
              <a:defRPr sz="2800" kern="1200">
                <a:solidFill>
                  <a:srgbClr val="626367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1B12"/>
              </a:buClr>
              <a:buFont typeface="Arial"/>
              <a:buChar char="•"/>
              <a:defRPr sz="2400" kern="1200">
                <a:solidFill>
                  <a:srgbClr val="626367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62636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62636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b="1" dirty="0">
                <a:solidFill>
                  <a:schemeClr val="bg1"/>
                </a:solidFill>
              </a:rPr>
              <a:t>NIEUW</a:t>
            </a:r>
          </a:p>
        </p:txBody>
      </p:sp>
    </p:spTree>
    <p:extLst>
      <p:ext uri="{BB962C8B-B14F-4D97-AF65-F5344CB8AC3E}">
        <p14:creationId xmlns:p14="http://schemas.microsoft.com/office/powerpoint/2010/main" val="20290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063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Praktijkleren op maat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1399972" y="2753303"/>
            <a:ext cx="6268486" cy="1872208"/>
            <a:chOff x="1461636" y="3041335"/>
            <a:chExt cx="6268486" cy="1872208"/>
          </a:xfrm>
        </p:grpSpPr>
        <p:sp>
          <p:nvSpPr>
            <p:cNvPr id="4" name="PIJL-RECHTS 3"/>
            <p:cNvSpPr/>
            <p:nvPr/>
          </p:nvSpPr>
          <p:spPr>
            <a:xfrm>
              <a:off x="3843842" y="3041335"/>
              <a:ext cx="3886280" cy="1872208"/>
            </a:xfrm>
            <a:prstGeom prst="rightArrow">
              <a:avLst/>
            </a:pr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700" b="1" dirty="0">
                  <a:solidFill>
                    <a:srgbClr val="0070C0"/>
                  </a:solidFill>
                </a:rPr>
                <a:t>Maatwerk met de praktijkverklaring</a:t>
              </a:r>
            </a:p>
            <a:p>
              <a:pPr algn="ctr"/>
              <a:r>
                <a:rPr lang="nl-NL" sz="1700" b="1" dirty="0">
                  <a:solidFill>
                    <a:srgbClr val="0070C0"/>
                  </a:solidFill>
                </a:rPr>
                <a:t>Praktijkopleiding</a:t>
              </a:r>
            </a:p>
          </p:txBody>
        </p:sp>
        <p:sp>
          <p:nvSpPr>
            <p:cNvPr id="5" name="Rechthoek 4"/>
            <p:cNvSpPr/>
            <p:nvPr/>
          </p:nvSpPr>
          <p:spPr>
            <a:xfrm>
              <a:off x="1461636" y="3498115"/>
              <a:ext cx="819759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70C0"/>
                  </a:solidFill>
                </a:rPr>
                <a:t>advies</a:t>
              </a:r>
            </a:p>
          </p:txBody>
        </p:sp>
      </p:grpSp>
      <p:sp>
        <p:nvSpPr>
          <p:cNvPr id="8" name="Afgeronde rechthoek 7"/>
          <p:cNvSpPr/>
          <p:nvPr/>
        </p:nvSpPr>
        <p:spPr>
          <a:xfrm>
            <a:off x="7724406" y="2780927"/>
            <a:ext cx="1247963" cy="1872208"/>
          </a:xfrm>
          <a:prstGeom prst="roundRect">
            <a:avLst/>
          </a:prstGeom>
          <a:solidFill>
            <a:srgbClr val="47B9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ARBEID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61859" y="1850065"/>
            <a:ext cx="1374334" cy="1321122"/>
          </a:xfrm>
          <a:prstGeom prst="roundRect">
            <a:avLst/>
          </a:prstGeom>
          <a:solidFill>
            <a:srgbClr val="47B9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1800" dirty="0"/>
              <a:t>Klant </a:t>
            </a:r>
          </a:p>
          <a:p>
            <a:pPr marL="0" indent="0" algn="ctr">
              <a:buNone/>
            </a:pPr>
            <a:r>
              <a:rPr lang="nl-NL" sz="1800" dirty="0"/>
              <a:t>in beeld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782178" y="2582906"/>
            <a:ext cx="1035953" cy="640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rgbClr val="C00000"/>
                </a:solidFill>
              </a:rPr>
              <a:t>Evt. </a:t>
            </a:r>
            <a:r>
              <a:rPr lang="nl-NL" sz="1200" dirty="0" err="1">
                <a:solidFill>
                  <a:srgbClr val="C00000"/>
                </a:solidFill>
              </a:rPr>
              <a:t>vaklessen</a:t>
            </a:r>
            <a:endParaRPr lang="nl-NL" sz="1200" dirty="0">
              <a:solidFill>
                <a:srgbClr val="C000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839551" y="2569707"/>
            <a:ext cx="865356" cy="640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rgbClr val="C00000"/>
                </a:solidFill>
              </a:rPr>
              <a:t>Evt. N/R/LLB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744674" y="2585550"/>
            <a:ext cx="882748" cy="6377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rgbClr val="C00000"/>
                </a:solidFill>
              </a:rPr>
              <a:t>Evt. examens</a:t>
            </a:r>
          </a:p>
        </p:txBody>
      </p:sp>
      <p:sp>
        <p:nvSpPr>
          <p:cNvPr id="14" name="Rechthoek 13"/>
          <p:cNvSpPr/>
          <p:nvPr/>
        </p:nvSpPr>
        <p:spPr>
          <a:xfrm>
            <a:off x="6778588" y="5229200"/>
            <a:ext cx="19802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</a:rPr>
              <a:t>praktijkverklaring</a:t>
            </a:r>
          </a:p>
        </p:txBody>
      </p:sp>
      <p:sp>
        <p:nvSpPr>
          <p:cNvPr id="15" name="PIJL-OMLAAG 14"/>
          <p:cNvSpPr/>
          <p:nvPr/>
        </p:nvSpPr>
        <p:spPr>
          <a:xfrm flipH="1">
            <a:off x="7437951" y="3861049"/>
            <a:ext cx="344095" cy="1368150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0800000" flipH="1">
            <a:off x="7437952" y="2035150"/>
            <a:ext cx="344095" cy="151216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688578" y="1463651"/>
            <a:ext cx="1980220" cy="569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</a:rPr>
              <a:t>Route diploma, certificaat</a:t>
            </a:r>
          </a:p>
        </p:txBody>
      </p:sp>
      <p:sp>
        <p:nvSpPr>
          <p:cNvPr id="18" name="Tijdelijke aanduiding voor inhoud 8"/>
          <p:cNvSpPr txBox="1">
            <a:spLocks/>
          </p:cNvSpPr>
          <p:nvPr/>
        </p:nvSpPr>
        <p:spPr>
          <a:xfrm>
            <a:off x="161859" y="4185084"/>
            <a:ext cx="1374334" cy="1321122"/>
          </a:xfrm>
          <a:prstGeom prst="roundRect">
            <a:avLst/>
          </a:prstGeom>
          <a:solidFill>
            <a:srgbClr val="47B968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800" dirty="0"/>
              <a:t>Werk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800" dirty="0"/>
              <a:t>in beeld</a:t>
            </a:r>
          </a:p>
        </p:txBody>
      </p:sp>
      <p:sp>
        <p:nvSpPr>
          <p:cNvPr id="3" name="PIJL-LINKS, -RECHTS EN -OMHOOG 2"/>
          <p:cNvSpPr/>
          <p:nvPr/>
        </p:nvSpPr>
        <p:spPr>
          <a:xfrm rot="5400000">
            <a:off x="437929" y="3304577"/>
            <a:ext cx="1013897" cy="74711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2301266" y="3223282"/>
            <a:ext cx="1367323" cy="93610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Inschrijving mbo</a:t>
            </a:r>
          </a:p>
        </p:txBody>
      </p:sp>
    </p:spTree>
    <p:extLst>
      <p:ext uri="{BB962C8B-B14F-4D97-AF65-F5344CB8AC3E}">
        <p14:creationId xmlns:p14="http://schemas.microsoft.com/office/powerpoint/2010/main" val="33354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Kenmerken praktijkleren op 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7030A0"/>
              </a:buClr>
            </a:pPr>
            <a:r>
              <a:rPr lang="nl-NL" altLang="nl-NL" sz="1300" dirty="0"/>
              <a:t>Route voor </a:t>
            </a:r>
            <a:r>
              <a:rPr lang="nl-NL" altLang="nl-NL" sz="1300" b="1" dirty="0">
                <a:solidFill>
                  <a:srgbClr val="7030A0"/>
                </a:solidFill>
              </a:rPr>
              <a:t>werkzoekenden en werkenden</a:t>
            </a:r>
            <a:r>
              <a:rPr lang="nl-NL" altLang="nl-NL" sz="1300" dirty="0"/>
              <a:t> zonder startkwalificatie waarvoor een route mbo-diploma (incl. Entree) of mbo-certificaat nog niet haalbaar is</a:t>
            </a:r>
          </a:p>
          <a:p>
            <a:pPr>
              <a:lnSpc>
                <a:spcPct val="170000"/>
              </a:lnSpc>
              <a:spcBef>
                <a:spcPct val="0"/>
              </a:spcBef>
              <a:buClr>
                <a:srgbClr val="7030A0"/>
              </a:buClr>
            </a:pPr>
            <a:r>
              <a:rPr lang="nl-NL" altLang="nl-NL" sz="1300" b="1" dirty="0">
                <a:solidFill>
                  <a:srgbClr val="7030A0"/>
                </a:solidFill>
              </a:rPr>
              <a:t>Werkend leren</a:t>
            </a:r>
            <a:r>
              <a:rPr lang="nl-NL" altLang="nl-NL" sz="1300" dirty="0"/>
              <a:t> is de kern van de opleiding (</a:t>
            </a:r>
            <a:r>
              <a:rPr lang="nl-NL" altLang="nl-NL" sz="1300" dirty="0" err="1"/>
              <a:t>bpv</a:t>
            </a:r>
            <a:r>
              <a:rPr lang="nl-NL" altLang="nl-NL" sz="1300" dirty="0"/>
              <a:t>)</a:t>
            </a:r>
          </a:p>
          <a:p>
            <a:pPr>
              <a:lnSpc>
                <a:spcPct val="170000"/>
              </a:lnSpc>
              <a:spcBef>
                <a:spcPct val="0"/>
              </a:spcBef>
              <a:buClr>
                <a:srgbClr val="7030A0"/>
              </a:buClr>
            </a:pPr>
            <a:r>
              <a:rPr lang="nl-NL" altLang="nl-NL" sz="1300" dirty="0"/>
              <a:t>De </a:t>
            </a:r>
            <a:r>
              <a:rPr lang="nl-NL" altLang="nl-NL" sz="1300" b="1" dirty="0">
                <a:solidFill>
                  <a:srgbClr val="7030A0"/>
                </a:solidFill>
              </a:rPr>
              <a:t>werkprocessen</a:t>
            </a:r>
            <a:r>
              <a:rPr lang="nl-NL" altLang="nl-NL" sz="1300" dirty="0"/>
              <a:t> uit </a:t>
            </a:r>
            <a:r>
              <a:rPr lang="nl-NL" altLang="nl-NL" sz="1300" b="1" dirty="0">
                <a:solidFill>
                  <a:srgbClr val="7030A0"/>
                </a:solidFill>
              </a:rPr>
              <a:t>kwalificatiestructuur</a:t>
            </a:r>
            <a:r>
              <a:rPr lang="nl-NL" altLang="nl-NL" sz="1300" dirty="0"/>
              <a:t> is de basis voor de route naar arbeid</a:t>
            </a:r>
          </a:p>
          <a:p>
            <a:pPr>
              <a:lnSpc>
                <a:spcPct val="170000"/>
              </a:lnSpc>
              <a:spcBef>
                <a:spcPct val="0"/>
              </a:spcBef>
              <a:buClr>
                <a:srgbClr val="7030A0"/>
              </a:buClr>
            </a:pPr>
            <a:r>
              <a:rPr lang="nl-NL" altLang="nl-NL" sz="1300" dirty="0"/>
              <a:t>Praktijkleren vindt plaats in </a:t>
            </a:r>
            <a:r>
              <a:rPr lang="nl-NL" altLang="nl-NL" sz="1300" b="1" dirty="0">
                <a:solidFill>
                  <a:srgbClr val="7030A0"/>
                </a:solidFill>
              </a:rPr>
              <a:t>erkend leerbedrijf</a:t>
            </a:r>
          </a:p>
          <a:p>
            <a:pPr>
              <a:lnSpc>
                <a:spcPct val="170000"/>
              </a:lnSpc>
              <a:spcBef>
                <a:spcPct val="0"/>
              </a:spcBef>
              <a:buClr>
                <a:srgbClr val="7030A0"/>
              </a:buClr>
            </a:pPr>
            <a:r>
              <a:rPr lang="nl-NL" altLang="nl-NL" sz="1300" b="1" dirty="0">
                <a:solidFill>
                  <a:srgbClr val="7030A0"/>
                </a:solidFill>
              </a:rPr>
              <a:t>Duur en inhoud van de praktijkleerroute </a:t>
            </a:r>
            <a:r>
              <a:rPr lang="nl-NL" altLang="nl-NL" sz="1300" dirty="0"/>
              <a:t>zijn variabel en afhankelijk van werkplek</a:t>
            </a:r>
            <a:endParaRPr lang="nl-NL" altLang="nl-NL" sz="1300" dirty="0">
              <a:solidFill>
                <a:srgbClr val="7030A0"/>
              </a:solidFill>
            </a:endParaRPr>
          </a:p>
          <a:p>
            <a:pPr>
              <a:lnSpc>
                <a:spcPct val="170000"/>
              </a:lnSpc>
              <a:buClr>
                <a:srgbClr val="7030A0"/>
              </a:buClr>
            </a:pPr>
            <a:r>
              <a:rPr lang="nl-NL" altLang="nl-NL" sz="1300" b="1" dirty="0">
                <a:solidFill>
                  <a:srgbClr val="7030A0"/>
                </a:solidFill>
              </a:rPr>
              <a:t>Praktijkverklaring</a:t>
            </a:r>
            <a:r>
              <a:rPr lang="nl-NL" altLang="nl-NL" sz="1300" dirty="0"/>
              <a:t> zodra werkprocessen aangetoond zijn, zodra werkplek is gerealiseerd</a:t>
            </a:r>
          </a:p>
          <a:p>
            <a:pPr>
              <a:lnSpc>
                <a:spcPct val="170000"/>
              </a:lnSpc>
              <a:buClr>
                <a:srgbClr val="7030A0"/>
              </a:buClr>
            </a:pPr>
            <a:r>
              <a:rPr lang="nl-NL" altLang="nl-NL" sz="1300" b="1" dirty="0">
                <a:solidFill>
                  <a:srgbClr val="7030A0"/>
                </a:solidFill>
              </a:rPr>
              <a:t>Mbo-instelling genereert de praktijkverklaring</a:t>
            </a:r>
            <a:r>
              <a:rPr lang="nl-NL" altLang="nl-NL" sz="1300" dirty="0"/>
              <a:t>, praktijkopleider van erkend leerbedrijf ondertekent de praktijkverklaring</a:t>
            </a:r>
          </a:p>
          <a:p>
            <a:pPr>
              <a:lnSpc>
                <a:spcPct val="170000"/>
              </a:lnSpc>
              <a:buClr>
                <a:srgbClr val="7030A0"/>
              </a:buClr>
            </a:pPr>
            <a:r>
              <a:rPr lang="nl-NL" altLang="nl-NL" sz="1300" b="1" dirty="0">
                <a:solidFill>
                  <a:srgbClr val="7030A0"/>
                </a:solidFill>
              </a:rPr>
              <a:t>Gemeente en/of UWV</a:t>
            </a:r>
            <a:r>
              <a:rPr lang="nl-NL" altLang="nl-NL" sz="1300" dirty="0"/>
              <a:t> bieden werkzoekende de praktijkleerroute aan</a:t>
            </a:r>
          </a:p>
          <a:p>
            <a:pPr>
              <a:lnSpc>
                <a:spcPct val="170000"/>
              </a:lnSpc>
              <a:buClr>
                <a:srgbClr val="7030A0"/>
              </a:buClr>
            </a:pPr>
            <a:r>
              <a:rPr lang="nl-NL" altLang="nl-NL" sz="1300" dirty="0"/>
              <a:t>Inschrijving in de </a:t>
            </a:r>
            <a:r>
              <a:rPr lang="nl-NL" altLang="nl-NL" sz="1300" b="1" dirty="0">
                <a:solidFill>
                  <a:srgbClr val="7030A0"/>
                </a:solidFill>
              </a:rPr>
              <a:t>derde leerweg</a:t>
            </a:r>
            <a:r>
              <a:rPr lang="nl-NL" altLang="nl-NL" sz="1300" dirty="0"/>
              <a:t> (niet-bekostigd onderwijs) op een </a:t>
            </a:r>
            <a:r>
              <a:rPr lang="nl-NL" altLang="nl-NL" sz="1300" dirty="0" err="1"/>
              <a:t>crebo</a:t>
            </a:r>
            <a:endParaRPr lang="nl-NL" altLang="nl-NL" sz="1300" dirty="0"/>
          </a:p>
          <a:p>
            <a:pPr>
              <a:lnSpc>
                <a:spcPct val="170000"/>
              </a:lnSpc>
              <a:buClr>
                <a:srgbClr val="7030A0"/>
              </a:buClr>
            </a:pPr>
            <a:r>
              <a:rPr lang="nl-NL" altLang="nl-NL" sz="1300" dirty="0"/>
              <a:t>Wordt niet gefinancierd door OCW, geen studiefinanciering</a:t>
            </a:r>
            <a:br>
              <a:rPr lang="nl-NL" altLang="nl-NL" sz="1300" dirty="0"/>
            </a:br>
            <a:r>
              <a:rPr lang="nl-NL" altLang="nl-NL" sz="1300" dirty="0"/>
              <a:t>Wel financiering opleiding door gemeente, UWV, werkgever</a:t>
            </a:r>
            <a:br>
              <a:rPr lang="nl-NL" altLang="nl-NL" sz="1300" dirty="0"/>
            </a:br>
            <a:r>
              <a:rPr lang="nl-NL" altLang="nl-NL" sz="1300" dirty="0"/>
              <a:t>SLIM-regeling, </a:t>
            </a:r>
            <a:r>
              <a:rPr lang="nl-NL" altLang="nl-NL" sz="1300" dirty="0" err="1"/>
              <a:t>tzt</a:t>
            </a:r>
            <a:r>
              <a:rPr lang="nl-NL" altLang="nl-NL" sz="1300" dirty="0"/>
              <a:t> STAP-regeling, inzet P-wet middelen en scholingsmiddelen UWV</a:t>
            </a:r>
          </a:p>
          <a:p>
            <a:pPr>
              <a:lnSpc>
                <a:spcPct val="170000"/>
              </a:lnSpc>
              <a:buClr>
                <a:srgbClr val="7030A0"/>
              </a:buClr>
            </a:pPr>
            <a:endParaRPr lang="en-GB" altLang="nl-NL" sz="1300" dirty="0"/>
          </a:p>
          <a:p>
            <a:pPr>
              <a:lnSpc>
                <a:spcPct val="170000"/>
              </a:lnSpc>
              <a:buClr>
                <a:srgbClr val="7030A0"/>
              </a:buClr>
            </a:pPr>
            <a:endParaRPr lang="nl-NL" altLang="nl-NL" sz="1300" dirty="0"/>
          </a:p>
        </p:txBody>
      </p:sp>
    </p:spTree>
    <p:extLst>
      <p:ext uri="{BB962C8B-B14F-4D97-AF65-F5344CB8AC3E}">
        <p14:creationId xmlns:p14="http://schemas.microsoft.com/office/powerpoint/2010/main" val="37669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Inclusief advies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Gedurende de pilot: mensen zonder startkwalificatie</a:t>
            </a:r>
          </a:p>
          <a:p>
            <a:r>
              <a:rPr lang="nl-NL" dirty="0"/>
              <a:t>(regionale) Inclusief adviesfunctie</a:t>
            </a:r>
          </a:p>
          <a:p>
            <a:r>
              <a:rPr lang="nl-NL" dirty="0"/>
              <a:t>Namens het samenwerkingsverband gemeente/UWV, mbo, werkgevers</a:t>
            </a:r>
          </a:p>
          <a:p>
            <a:r>
              <a:rPr lang="nl-NL" dirty="0"/>
              <a:t>Welke informatie over de kandidaat is nodig?</a:t>
            </a:r>
          </a:p>
          <a:p>
            <a:r>
              <a:rPr lang="nl-NL" dirty="0"/>
              <a:t>Inclusief advies over passende leerroute (diploma, certificaat of praktijkverklaring)</a:t>
            </a:r>
          </a:p>
        </p:txBody>
      </p:sp>
    </p:spTree>
    <p:extLst>
      <p:ext uri="{BB962C8B-B14F-4D97-AF65-F5344CB8AC3E}">
        <p14:creationId xmlns:p14="http://schemas.microsoft.com/office/powerpoint/2010/main" val="7702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Werkgevers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19634"/>
              </p:ext>
            </p:extLst>
          </p:nvPr>
        </p:nvGraphicFramePr>
        <p:xfrm>
          <a:off x="457200" y="1417639"/>
          <a:ext cx="8229600" cy="45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Wat is praktijkleren?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1" dirty="0"/>
                        <a:t>Werkgevers benaderen, selecteren, erkennen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Werkzoekenden, werkenden en </a:t>
                      </a:r>
                      <a:r>
                        <a:rPr lang="nl-NL" sz="2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kansberoepen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</a:t>
                      </a:r>
                      <a:r>
                        <a:rPr lang="nl-NL" sz="2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inrichten</a:t>
                      </a:r>
                      <a:endParaRPr lang="nl-NL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begeleiden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Maatwerktraject afronden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Afronding en vervolg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9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nl-NL" dirty="0"/>
              <a:t>1. Werkgevers benaderen, selecteren, erkennen</a:t>
            </a:r>
          </a:p>
        </p:txBody>
      </p:sp>
      <p:pic>
        <p:nvPicPr>
          <p:cNvPr id="4" name="Tijdelijke aanduiding voor inhoud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64" t="7955" r="9612" b="33178"/>
          <a:stretch/>
        </p:blipFill>
        <p:spPr>
          <a:xfrm>
            <a:off x="457200" y="2276872"/>
            <a:ext cx="8229600" cy="3239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56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sbb">
  <a:themeElements>
    <a:clrScheme name="SBB 2015 1">
      <a:dk1>
        <a:sysClr val="windowText" lastClr="000000"/>
      </a:dk1>
      <a:lt1>
        <a:sysClr val="window" lastClr="FFFFFF"/>
      </a:lt1>
      <a:dk2>
        <a:srgbClr val="920009"/>
      </a:dk2>
      <a:lt2>
        <a:srgbClr val="FFFFFF"/>
      </a:lt2>
      <a:accent1>
        <a:srgbClr val="DA0011"/>
      </a:accent1>
      <a:accent2>
        <a:srgbClr val="ED7C07"/>
      </a:accent2>
      <a:accent3>
        <a:srgbClr val="FFE309"/>
      </a:accent3>
      <a:accent4>
        <a:srgbClr val="BA000E"/>
      </a:accent4>
      <a:accent5>
        <a:srgbClr val="920009"/>
      </a:accent5>
      <a:accent6>
        <a:srgbClr val="5F3301"/>
      </a:accent6>
      <a:hlink>
        <a:srgbClr val="5F3301"/>
      </a:hlink>
      <a:folHlink>
        <a:srgbClr val="EC7307"/>
      </a:folHlink>
    </a:clrScheme>
    <a:fontScheme name="sbb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2BCAC40F07542A82B14BB792B2D52" ma:contentTypeVersion="12" ma:contentTypeDescription="Een nieuw document maken." ma:contentTypeScope="" ma:versionID="9ae7de10703fb1522771bf0e66d144c2">
  <xsd:schema xmlns:xsd="http://www.w3.org/2001/XMLSchema" xmlns:xs="http://www.w3.org/2001/XMLSchema" xmlns:p="http://schemas.microsoft.com/office/2006/metadata/properties" xmlns:ns2="615d9e29-4347-47f2-8907-2a0d0e011d7f" xmlns:ns3="be5e268f-da6a-4c2d-b20b-fb91699b32b4" targetNamespace="http://schemas.microsoft.com/office/2006/metadata/properties" ma:root="true" ma:fieldsID="94efb73cb9228635a09f91f071cfd1a0" ns2:_="" ns3:_="">
    <xsd:import namespace="615d9e29-4347-47f2-8907-2a0d0e011d7f"/>
    <xsd:import namespace="be5e268f-da6a-4c2d-b20b-fb91699b3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d9e29-4347-47f2-8907-2a0d0e01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e268f-da6a-4c2d-b20b-fb91699b3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313E49-53E8-4AD0-A809-E5317BA8F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2FBB6C-6F64-41D9-9C20-14D1F1189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5d9e29-4347-47f2-8907-2a0d0e011d7f"/>
    <ds:schemaRef ds:uri="be5e268f-da6a-4c2d-b20b-fb91699b3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DB2EEE-CF0A-418A-88A7-BA0C7AA21B9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40f541d-befb-488e-a61a-67f3819ae8e2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sbb-sjabloon-4.3</Template>
  <TotalTime>9222</TotalTime>
  <Words>790</Words>
  <Application>Microsoft Office PowerPoint</Application>
  <PresentationFormat>Diavoorstelling (4:3)</PresentationFormat>
  <Paragraphs>207</Paragraphs>
  <Slides>28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Tahoma</vt:lpstr>
      <vt:lpstr>sbb</vt:lpstr>
      <vt:lpstr>Aan de slag met maatwerk met de praktijkverklaring  in de regio</vt:lpstr>
      <vt:lpstr>Programma</vt:lpstr>
      <vt:lpstr>Wat is praktijkleren?</vt:lpstr>
      <vt:lpstr>PowerPoint-presentatie</vt:lpstr>
      <vt:lpstr>Praktijkleren op maat</vt:lpstr>
      <vt:lpstr>Kenmerken praktijkleren op maat</vt:lpstr>
      <vt:lpstr>Inclusief advies</vt:lpstr>
      <vt:lpstr>Werkgevers</vt:lpstr>
      <vt:lpstr>1. Werkgevers benaderen, selecteren, erkennen</vt:lpstr>
      <vt:lpstr>Leerbedrijf worden</vt:lpstr>
      <vt:lpstr>Praktijkopleiders</vt:lpstr>
      <vt:lpstr>Werkzoekenden en werkenden</vt:lpstr>
      <vt:lpstr>2. Werkzoekenden en kansberoepen</vt:lpstr>
      <vt:lpstr>Beroepsinformatie: Kiesmbo.nl</vt:lpstr>
      <vt:lpstr>Maatwerktraject inrichten</vt:lpstr>
      <vt:lpstr>PowerPoint-presentatie</vt:lpstr>
      <vt:lpstr>3. Maatwerktraject inrichten</vt:lpstr>
      <vt:lpstr>Maatwerktraject inrichten</vt:lpstr>
      <vt:lpstr>Inschrijven bij mbo</vt:lpstr>
      <vt:lpstr>Kwalificatie </vt:lpstr>
      <vt:lpstr>PowerPoint-presentatie</vt:lpstr>
      <vt:lpstr>Maatwerktraject begeleiden</vt:lpstr>
      <vt:lpstr>4. Maatwerktraject begeleiden</vt:lpstr>
      <vt:lpstr>Maatwerktraject afronden</vt:lpstr>
      <vt:lpstr>5. Maatwerktraject afronden</vt:lpstr>
      <vt:lpstr>PowerPoint-presentatie</vt:lpstr>
      <vt:lpstr>Afronding en vervolg</vt:lpstr>
      <vt:lpstr>6. Afronding en vervolg</vt:lpstr>
    </vt:vector>
  </TitlesOfParts>
  <Company>Stichting SBB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halen we de tijd vandaan?</dc:title>
  <dc:creator>Will Seignette</dc:creator>
  <cp:lastModifiedBy>Jovi Kerssens</cp:lastModifiedBy>
  <cp:revision>287</cp:revision>
  <cp:lastPrinted>2017-05-09T15:16:06Z</cp:lastPrinted>
  <dcterms:created xsi:type="dcterms:W3CDTF">2016-01-14T13:16:01Z</dcterms:created>
  <dcterms:modified xsi:type="dcterms:W3CDTF">2021-05-17T08:37:04Z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0x0101002852BCAC40F07542A82B14BB792B2D52</vt:lpwstr>
  </property>
</Properties>
</file>